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7"/>
  </p:notesMasterIdLst>
  <p:sldIdLst>
    <p:sldId id="256" r:id="rId2"/>
    <p:sldId id="322" r:id="rId3"/>
    <p:sldId id="318" r:id="rId4"/>
    <p:sldId id="293" r:id="rId5"/>
    <p:sldId id="303" r:id="rId6"/>
    <p:sldId id="324" r:id="rId7"/>
    <p:sldId id="325" r:id="rId8"/>
    <p:sldId id="316" r:id="rId9"/>
    <p:sldId id="327" r:id="rId10"/>
    <p:sldId id="328" r:id="rId11"/>
    <p:sldId id="329" r:id="rId12"/>
    <p:sldId id="320" r:id="rId13"/>
    <p:sldId id="321" r:id="rId14"/>
    <p:sldId id="286" r:id="rId15"/>
    <p:sldId id="287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4005" autoAdjust="0"/>
  </p:normalViewPr>
  <p:slideViewPr>
    <p:cSldViewPr>
      <p:cViewPr varScale="1">
        <p:scale>
          <a:sx n="94" d="100"/>
          <a:sy n="94" d="100"/>
        </p:scale>
        <p:origin x="201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5C286-182A-4C6C-BBD8-0F0C865CBD15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C58A6-3DA6-4562-AAE2-085225B4CEC3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481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C58A6-3DA6-4562-AAE2-085225B4CEC3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7926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Si el Tipo de moneda es Extranjera y la fecha de movimiento es diferente de diciembre, la </a:t>
            </a:r>
            <a:r>
              <a:rPr lang="es-MX" sz="1200" b="1" dirty="0" smtClean="0">
                <a:latin typeface="Century Gothic" panose="020B0502020202020204" pitchFamily="34" charset="0"/>
              </a:rPr>
              <a:t>Responsabilidad directa </a:t>
            </a:r>
            <a:r>
              <a:rPr lang="es-MX" sz="1200" dirty="0" smtClean="0">
                <a:latin typeface="Century Gothic" panose="020B0502020202020204" pitchFamily="34" charset="0"/>
              </a:rPr>
              <a:t>debe diferente del monto afianzado del movimiento.</a:t>
            </a:r>
          </a:p>
          <a:p>
            <a:pPr algn="just" eaLnBrk="1" hangingPunct="1"/>
            <a:endParaRPr lang="es-MX" sz="1200" dirty="0" smtClean="0">
              <a:latin typeface="Century Gothic" pitchFamily="34" charset="0"/>
              <a:cs typeface="+mn-cs"/>
            </a:endParaRPr>
          </a:p>
          <a:p>
            <a:pPr algn="ctr" eaLnBrk="1" hangingPunct="1"/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Si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mon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 = “20” and mes de Fecha de movimiento &lt;&gt; 12  entonces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respdir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 &lt;&gt;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mov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.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  <a:cs typeface="+mn-cs"/>
              </a:rPr>
              <a:t>montoafz</a:t>
            </a:r>
            <a:endParaRPr lang="es-MX" sz="1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algn="ctr" eaLnBrk="1" hangingPunct="1"/>
            <a:endParaRPr lang="es-MX" sz="1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algn="ctr" eaLnBrk="1" hangingPunct="1"/>
            <a:endParaRPr lang="es-MX" sz="1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Century Gothic" panose="020B0502020202020204" pitchFamily="34" charset="0"/>
              </a:rPr>
              <a:t>Si el Tipo de moneda es Extranjera y la fecha de movimiento es diferente de diciembre, el monto de la </a:t>
            </a:r>
            <a:r>
              <a:rPr lang="es-MX" sz="1200" b="1" dirty="0" smtClean="0">
                <a:latin typeface="Century Gothic" panose="020B0502020202020204" pitchFamily="34" charset="0"/>
              </a:rPr>
              <a:t>Responsabilidad cedida</a:t>
            </a:r>
            <a:r>
              <a:rPr lang="es-MX" sz="1200" dirty="0" smtClean="0">
                <a:latin typeface="Century Gothic" panose="020B0502020202020204" pitchFamily="34" charset="0"/>
              </a:rPr>
              <a:t> debe ser diferente del monto cedido del movimiento.</a:t>
            </a:r>
          </a:p>
          <a:p>
            <a:pPr algn="just" eaLnBrk="1" hangingPunct="1"/>
            <a:endParaRPr lang="es-MX" sz="1200" dirty="0" smtClean="0">
              <a:latin typeface="Century Gothic" panose="020B0502020202020204" pitchFamily="34" charset="0"/>
            </a:endParaRPr>
          </a:p>
          <a:p>
            <a:pPr algn="ctr" eaLnBrk="1" hangingPunct="1"/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Si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mon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= “20” and mes de Fecha de movimiento &lt;&gt; 12  entonces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respced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 &lt;&gt;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mov</a:t>
            </a:r>
            <a:r>
              <a:rPr lang="es-MX" sz="1200" b="1" dirty="0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. </a:t>
            </a:r>
            <a:r>
              <a:rPr lang="es-MX" sz="1200" b="1" dirty="0" err="1" smtClean="0">
                <a:solidFill>
                  <a:schemeClr val="accent1">
                    <a:lumMod val="75000"/>
                  </a:schemeClr>
                </a:solidFill>
                <a:latin typeface="Century Gothic" pitchFamily="34" charset="0"/>
              </a:rPr>
              <a:t>Montoced</a:t>
            </a:r>
            <a:endParaRPr lang="es-MX" sz="1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C58A6-3DA6-4562-AAE2-085225B4CEC3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457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s-MX" sz="1200" b="1" dirty="0" smtClean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C58A6-3DA6-4562-AAE2-085225B4CEC3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9533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panose="020B0604020202020204" pitchFamily="34" charset="0"/>
              <a:buNone/>
            </a:pPr>
            <a:endParaRPr lang="es-MX" sz="1200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C58A6-3DA6-4562-AAE2-085225B4CEC3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823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289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998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205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5036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94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695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348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625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111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444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8767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468F36-7821-4FD0-A8F1-4FD9E4310EE3}" type="datetimeFigureOut">
              <a:rPr lang="es-MX" smtClean="0"/>
              <a:pPr/>
              <a:t>19/01/2018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3202C11-6CF0-4445-BCDE-1DEFE22B6267}" type="slidenum">
              <a:rPr lang="es-MX" smtClean="0"/>
              <a:pPr/>
              <a:t>‹Nº›</a:t>
            </a:fld>
            <a:endParaRPr lang="es-MX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24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eortiz@cnsf.gob.mx" TargetMode="External"/><Relationship Id="rId2" Type="http://schemas.openxmlformats.org/officeDocument/2006/relationships/hyperlink" Target="mailto:rsevilla@cnsf.gob.mx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611560" y="1700808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Taller del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Sistema Estadístico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del Sector Afianzador </a:t>
            </a:r>
          </a:p>
          <a:p>
            <a:pPr algn="ctr"/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(SESAF)</a:t>
            </a:r>
            <a:endParaRPr lang="es-MX" sz="40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E:\ESCANEOS\MAC\LOGOS\Logo CNSF\logo CNSF completo.png"/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96" b="37544"/>
          <a:stretch/>
        </p:blipFill>
        <p:spPr bwMode="auto">
          <a:xfrm>
            <a:off x="5327576" y="5085184"/>
            <a:ext cx="3816424" cy="91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1156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Enero  2018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ceso 13"/>
          <p:cNvSpPr/>
          <p:nvPr/>
        </p:nvSpPr>
        <p:spPr>
          <a:xfrm>
            <a:off x="6372200" y="3861048"/>
            <a:ext cx="2448272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Póliza debe estar reportada en el ejercicio anterior</a:t>
            </a:r>
            <a:endParaRPr lang="es-MX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de Primas y Responsabilidades</a:t>
            </a: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roceso 1"/>
          <p:cNvSpPr/>
          <p:nvPr/>
        </p:nvSpPr>
        <p:spPr>
          <a:xfrm>
            <a:off x="323528" y="1124744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dirty="0" smtClean="0"/>
              <a:t>=</a:t>
            </a:r>
          </a:p>
          <a:p>
            <a:pPr algn="ctr"/>
            <a:r>
              <a:rPr lang="es-MX" dirty="0" smtClean="0"/>
              <a:t>Año del Reporte Anterior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084168" y="908720"/>
            <a:ext cx="2448272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Póliza debe estar reportada en el ejercicio anterior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 rot="21055156">
            <a:off x="1979712" y="908720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Proceso 9"/>
          <p:cNvSpPr/>
          <p:nvPr/>
        </p:nvSpPr>
        <p:spPr>
          <a:xfrm>
            <a:off x="467544" y="4221088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Fecha Emisión </a:t>
            </a:r>
          </a:p>
          <a:p>
            <a:pPr algn="ctr"/>
            <a:r>
              <a:rPr lang="es-MX" dirty="0" smtClean="0"/>
              <a:t>&lt;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 rot="21055156">
            <a:off x="2123728" y="4005064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8 CuadroTexto"/>
          <p:cNvSpPr txBox="1"/>
          <p:nvPr/>
        </p:nvSpPr>
        <p:spPr>
          <a:xfrm>
            <a:off x="323528" y="328498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de </a:t>
            </a:r>
            <a:r>
              <a:rPr lang="es-MX" sz="2000" dirty="0" smtClean="0">
                <a:latin typeface="Century Gothic" panose="020B0502020202020204" pitchFamily="34" charset="0"/>
              </a:rPr>
              <a:t>Responsabilidades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54734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51520" y="260648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Tabla de </a:t>
            </a:r>
            <a:r>
              <a:rPr lang="es-MX" sz="2000" dirty="0" smtClean="0">
                <a:latin typeface="Century Gothic" panose="020B0502020202020204" pitchFamily="34" charset="0"/>
              </a:rPr>
              <a:t>Reclamaciones”</a:t>
            </a:r>
            <a:endParaRPr lang="es-MX" sz="2000" dirty="0">
              <a:latin typeface="Century Gothic" panose="020B0502020202020204" pitchFamily="34" charset="0"/>
            </a:endParaRPr>
          </a:p>
          <a:p>
            <a:pPr algn="just"/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roceso 1"/>
          <p:cNvSpPr/>
          <p:nvPr/>
        </p:nvSpPr>
        <p:spPr>
          <a:xfrm>
            <a:off x="323528" y="1124744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</a:t>
            </a:r>
            <a:r>
              <a:rPr lang="es-MX" dirty="0" smtClean="0"/>
              <a:t>Reclamación </a:t>
            </a:r>
            <a:endParaRPr lang="es-MX" dirty="0" smtClean="0"/>
          </a:p>
          <a:p>
            <a:pPr algn="ctr"/>
            <a:r>
              <a:rPr lang="es-MX" dirty="0"/>
              <a:t>&lt;</a:t>
            </a:r>
            <a:endParaRPr lang="es-MX" dirty="0" smtClean="0"/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300192" y="2348880"/>
            <a:ext cx="2736304" cy="223224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entonces el número de póliza  y reclamación debe estar reportado en el ejercicio anterior </a:t>
            </a:r>
          </a:p>
        </p:txBody>
      </p:sp>
      <p:sp>
        <p:nvSpPr>
          <p:cNvPr id="3" name="Flecha curvada hacia abajo 2"/>
          <p:cNvSpPr/>
          <p:nvPr/>
        </p:nvSpPr>
        <p:spPr>
          <a:xfrm rot="191148">
            <a:off x="2308370" y="957541"/>
            <a:ext cx="439248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0" name="Proceso 9"/>
          <p:cNvSpPr/>
          <p:nvPr/>
        </p:nvSpPr>
        <p:spPr>
          <a:xfrm>
            <a:off x="467544" y="4221088"/>
            <a:ext cx="1944216" cy="1728192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dirty="0"/>
              <a:t>=</a:t>
            </a:r>
            <a:endParaRPr lang="es-MX" dirty="0" smtClean="0"/>
          </a:p>
          <a:p>
            <a:pPr algn="ctr"/>
            <a:r>
              <a:rPr lang="es-MX" dirty="0" smtClean="0"/>
              <a:t>Año del Reporte Anterior</a:t>
            </a:r>
            <a:endParaRPr lang="es-MX" dirty="0"/>
          </a:p>
        </p:txBody>
      </p:sp>
      <p:sp>
        <p:nvSpPr>
          <p:cNvPr id="12" name="Flecha curvada hacia abajo 11"/>
          <p:cNvSpPr/>
          <p:nvPr/>
        </p:nvSpPr>
        <p:spPr>
          <a:xfrm rot="9290339" flipH="1">
            <a:off x="2533631" y="4386057"/>
            <a:ext cx="4529658" cy="1584176"/>
          </a:xfrm>
          <a:prstGeom prst="curvedDownArrow">
            <a:avLst>
              <a:gd name="adj1" fmla="val 23737"/>
              <a:gd name="adj2" fmla="val 50000"/>
              <a:gd name="adj3" fmla="val 25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8 CuadroTexto"/>
          <p:cNvSpPr txBox="1"/>
          <p:nvPr/>
        </p:nvSpPr>
        <p:spPr>
          <a:xfrm>
            <a:off x="323528" y="3284984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latin typeface="Century Gothic" panose="020B0502020202020204" pitchFamily="34" charset="0"/>
              </a:rPr>
              <a:t>Movimientos en el </a:t>
            </a:r>
            <a:r>
              <a:rPr lang="es-MX" sz="2000" dirty="0" smtClean="0">
                <a:latin typeface="Century Gothic" panose="020B0502020202020204" pitchFamily="34" charset="0"/>
              </a:rPr>
              <a:t>Ejercicio”</a:t>
            </a:r>
            <a:endParaRPr lang="es-MX" sz="20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2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69269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Proceso 1"/>
          <p:cNvSpPr/>
          <p:nvPr/>
        </p:nvSpPr>
        <p:spPr>
          <a:xfrm>
            <a:off x="1331640" y="980728"/>
            <a:ext cx="2016224" cy="2232248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Año de Emisión </a:t>
            </a:r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≥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1990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6" name="Proceso 5"/>
          <p:cNvSpPr/>
          <p:nvPr/>
        </p:nvSpPr>
        <p:spPr>
          <a:xfrm>
            <a:off x="5004048" y="3356992"/>
            <a:ext cx="2232248" cy="2376264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Fecha de Emisión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≥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1990</a:t>
            </a:r>
            <a:endParaRPr lang="es-MX" dirty="0">
              <a:solidFill>
                <a:schemeClr val="bg1"/>
              </a:solidFill>
            </a:endParaRPr>
          </a:p>
        </p:txBody>
      </p:sp>
      <p:sp>
        <p:nvSpPr>
          <p:cNvPr id="10" name="6 CuadroTexto"/>
          <p:cNvSpPr txBox="1">
            <a:spLocks noChangeArrowheads="1"/>
          </p:cNvSpPr>
          <p:nvPr/>
        </p:nvSpPr>
        <p:spPr bwMode="auto">
          <a:xfrm>
            <a:off x="539552" y="260648"/>
            <a:ext cx="79208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entury Gothic" panose="020B0502020202020204" pitchFamily="34" charset="0"/>
              </a:rPr>
              <a:t>Consideraciones sobre los años.</a:t>
            </a:r>
            <a:endParaRPr lang="es-MX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2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755576" y="764704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539552" y="692696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539552" y="260648"/>
            <a:ext cx="79208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 eaLnBrk="1" hangingPunct="1">
              <a:buFont typeface="Arial" panose="020B0604020202020204" pitchFamily="34" charset="0"/>
              <a:buChar char="•"/>
            </a:pPr>
            <a:r>
              <a:rPr lang="es-MX" b="1" dirty="0" smtClean="0">
                <a:latin typeface="Century Gothic" panose="020B0502020202020204" pitchFamily="34" charset="0"/>
              </a:rPr>
              <a:t>Catálogos</a:t>
            </a:r>
            <a:endParaRPr lang="es-MX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  <a:p>
            <a:pPr algn="ctr" eaLnBrk="1" hangingPunct="1"/>
            <a:endParaRPr lang="es-MX" b="1" dirty="0">
              <a:solidFill>
                <a:schemeClr val="accent1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193134"/>
              </p:ext>
            </p:extLst>
          </p:nvPr>
        </p:nvGraphicFramePr>
        <p:xfrm>
          <a:off x="2195736" y="1052740"/>
          <a:ext cx="4104456" cy="5064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3240360"/>
              </a:tblGrid>
              <a:tr h="360036">
                <a:tc>
                  <a:txBody>
                    <a:bodyPr/>
                    <a:lstStyle/>
                    <a:p>
                      <a:pPr algn="ctr" fontAlgn="t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Clave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Tipo de Movimiento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01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Emisión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02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Anulación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03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Aumento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04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Disminución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05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Prórroga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06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Renovación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07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Cambio de Tarifa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08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Liberación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09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Rehabilitación 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10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Ajuste de </a:t>
                      </a:r>
                      <a:r>
                        <a:rPr lang="es-MX" sz="1400" u="none" strike="noStrike" dirty="0" err="1">
                          <a:effectLst/>
                        </a:rPr>
                        <a:t>Reafianzamiento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11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Cancelación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</a:t>
                      </a:r>
                      <a:endParaRPr lang="es-MX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Prórroga con Aumento</a:t>
                      </a:r>
                      <a:endParaRPr lang="es-MX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</a:t>
                      </a:r>
                      <a:endParaRPr lang="es-MX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Prórroga con Disminución</a:t>
                      </a:r>
                      <a:endParaRPr lang="es-MX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37"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u="none" strike="noStrike" dirty="0">
                          <a:effectLst/>
                        </a:rPr>
                        <a:t>99</a:t>
                      </a:r>
                      <a:endParaRPr lang="es-MX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just" fontAlgn="t"/>
                      <a:r>
                        <a:rPr lang="es-MX" sz="1400" u="none" strike="noStrike" dirty="0">
                          <a:effectLst/>
                        </a:rPr>
                        <a:t>Otro movimiento </a:t>
                      </a:r>
                      <a:endParaRPr lang="es-MX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60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1484784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39552" y="90872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Teléfonos de Consulta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971600" y="2208346"/>
            <a:ext cx="73448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54013" algn="just">
              <a:spcAft>
                <a:spcPts val="1800"/>
              </a:spcAft>
            </a:pP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Ricardo </a:t>
            </a: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Sevilla   </a:t>
            </a: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5724-7636 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hlinkClick r:id="rId2"/>
              </a:rPr>
              <a:t>rsevilla@cnsf.gob.mx</a:t>
            </a:r>
            <a:endParaRPr lang="es-MX" sz="1600" dirty="0" smtClean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54013" indent="-354013" algn="just">
              <a:spcAft>
                <a:spcPts val="1800"/>
              </a:spcAft>
            </a:pP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Eleazar Ortiz   </a:t>
            </a:r>
            <a:r>
              <a:rPr lang="es-MX" sz="1600" b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5724-7653 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  <a:hlinkClick r:id="rId3"/>
              </a:rPr>
              <a:t>eortiz@cnsf.gob.mx</a:t>
            </a:r>
            <a:endParaRPr lang="es-MX" sz="16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354013" indent="-354013" algn="just">
              <a:spcAft>
                <a:spcPts val="1800"/>
              </a:spcAft>
            </a:pP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Dalia </a:t>
            </a:r>
            <a:r>
              <a:rPr lang="es-MX" sz="1600" b="1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Macías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	5724-7554</a:t>
            </a:r>
            <a:r>
              <a:rPr lang="es-MX" sz="16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	</a:t>
            </a:r>
            <a:r>
              <a:rPr lang="es-MX" sz="16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dmacias@cnsf.gob.mx</a:t>
            </a:r>
            <a:endParaRPr lang="es-MX" sz="16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13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560445" y="279312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 smtClean="0">
                <a:solidFill>
                  <a:srgbClr val="92D050"/>
                </a:solidFill>
                <a:latin typeface="Century Gothic" panose="020B0502020202020204" pitchFamily="34" charset="0"/>
              </a:rPr>
              <a:t>¡Gracias!</a:t>
            </a:r>
            <a:endParaRPr lang="es-MX" sz="5400" b="1" dirty="0">
              <a:solidFill>
                <a:srgbClr val="92D05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E:\ESCANEOS\MAC\LOGOS\Logo CNSF\logo CNSF completo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96" b="37544"/>
          <a:stretch/>
        </p:blipFill>
        <p:spPr bwMode="auto">
          <a:xfrm>
            <a:off x="4932040" y="5518480"/>
            <a:ext cx="3816424" cy="91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611560" y="580526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Enero de 2018</a:t>
            </a:r>
            <a:endParaRPr lang="es-MX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Conector recto 4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615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539552" y="1052736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395536" y="11663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Estructura: </a:t>
            </a:r>
            <a:r>
              <a:rPr lang="es-MX" sz="2400" dirty="0"/>
              <a:t>Archivo Plano “Movimientos del Ejercicio de Reclamaciones, Pagos y Recuperaciones”.- 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954221"/>
              </p:ext>
            </p:extLst>
          </p:nvPr>
        </p:nvGraphicFramePr>
        <p:xfrm>
          <a:off x="467544" y="1628800"/>
          <a:ext cx="8280920" cy="412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94388"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ACTUAL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MODIFICACIÓN</a:t>
                      </a:r>
                      <a:endParaRPr lang="es-MX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302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dirty="0" smtClean="0"/>
                        <a:t>Se</a:t>
                      </a:r>
                      <a:r>
                        <a:rPr lang="es-MX" sz="1800" baseline="0" dirty="0" smtClean="0"/>
                        <a:t> </a:t>
                      </a:r>
                      <a:r>
                        <a:rPr lang="es-MX" sz="1800" dirty="0" smtClean="0"/>
                        <a:t>reportarán los montos de las pólizas que hayan tenido algún movimiento de reclamación, recuperación o provisión de fondos dentro del periodo de reporte a nivel tipo de fianza.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800" dirty="0" smtClean="0"/>
                        <a:t>Se reportarán los montos de las pólizas que hayan tenido algún movimiento de reclamación, recuperación o provisión de fondos dentro del periodo de reporte a nivel tipo de fianza.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endParaRPr lang="es-MX" sz="1800" dirty="0" smtClean="0">
                        <a:latin typeface="Century Gothic" panose="020B0502020202020204" pitchFamily="34" charset="0"/>
                      </a:endParaRPr>
                    </a:p>
                    <a:p>
                      <a:pPr algn="just"/>
                      <a:r>
                        <a:rPr lang="es-MX" sz="1800" dirty="0" smtClean="0">
                          <a:solidFill>
                            <a:srgbClr val="FF0000"/>
                          </a:solidFill>
                        </a:rPr>
                        <a:t>Capturar todas las reclamaciones recibidas en el período del reporte independientemente que se hayan declarado improcedentes o se encuentren pagadas.</a:t>
                      </a: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41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cto 11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683568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1115616" y="33265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Variable : Tipo de Garantía</a:t>
            </a:r>
            <a:endParaRPr lang="es-MX" sz="24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Proceso 3"/>
          <p:cNvSpPr/>
          <p:nvPr/>
        </p:nvSpPr>
        <p:spPr>
          <a:xfrm>
            <a:off x="1403648" y="4149080"/>
            <a:ext cx="6480720" cy="194421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Capturar de acuerdo al </a:t>
            </a:r>
            <a:r>
              <a:rPr lang="es-ES" b="1" dirty="0" smtClean="0"/>
              <a:t>catálogo </a:t>
            </a:r>
            <a:r>
              <a:rPr lang="es-ES" b="1" dirty="0"/>
              <a:t>8</a:t>
            </a:r>
            <a:r>
              <a:rPr lang="es-ES" dirty="0"/>
              <a:t>, la clave del tipo de garantía de recuperación de la </a:t>
            </a:r>
            <a:r>
              <a:rPr lang="es-ES" dirty="0" smtClean="0"/>
              <a:t>póliza.</a:t>
            </a:r>
            <a:endParaRPr lang="es-ES" dirty="0">
              <a:latin typeface="Century Gothic" pitchFamily="34" charset="0"/>
            </a:endParaRPr>
          </a:p>
          <a:p>
            <a:pPr algn="just">
              <a:spcAft>
                <a:spcPts val="600"/>
              </a:spcAft>
            </a:pPr>
            <a:endParaRPr lang="es-MX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El </a:t>
            </a:r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tipo de garantía </a:t>
            </a: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es la que </a:t>
            </a:r>
            <a:r>
              <a:rPr lang="es-ES" dirty="0">
                <a:solidFill>
                  <a:schemeClr val="accent2">
                    <a:lumMod val="75000"/>
                  </a:schemeClr>
                </a:solidFill>
              </a:rPr>
              <a:t>otorgó el fiado al momento de emitir la póliza</a:t>
            </a:r>
            <a:endParaRPr lang="es-ES" dirty="0">
              <a:solidFill>
                <a:schemeClr val="accent2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95536" y="22048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Anterior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395536" y="472514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Actual</a:t>
            </a:r>
            <a:endParaRPr lang="es-MX" dirty="0"/>
          </a:p>
        </p:txBody>
      </p:sp>
      <p:sp>
        <p:nvSpPr>
          <p:cNvPr id="9" name="Proceso 8"/>
          <p:cNvSpPr/>
          <p:nvPr/>
        </p:nvSpPr>
        <p:spPr>
          <a:xfrm>
            <a:off x="1547664" y="1556792"/>
            <a:ext cx="6120680" cy="1584176"/>
          </a:xfrm>
          <a:prstGeom prst="flowChartProcess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Capturar de acuerdo al </a:t>
            </a:r>
            <a:r>
              <a:rPr lang="es-ES" b="1" dirty="0"/>
              <a:t>catálogo 8</a:t>
            </a:r>
            <a:r>
              <a:rPr lang="es-ES" dirty="0"/>
              <a:t>, la clave del tipo de garantía de recuperación de la póliza</a:t>
            </a:r>
            <a:endParaRPr lang="es-ES" dirty="0">
              <a:latin typeface="Century Gothic" pitchFamily="34" charset="0"/>
            </a:endParaRPr>
          </a:p>
        </p:txBody>
      </p:sp>
      <p:sp>
        <p:nvSpPr>
          <p:cNvPr id="10" name="Flecha abajo 9"/>
          <p:cNvSpPr/>
          <p:nvPr/>
        </p:nvSpPr>
        <p:spPr>
          <a:xfrm>
            <a:off x="4499992" y="3284984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005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611560" y="764704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539552" y="26064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Tipo de Cambio</a:t>
            </a:r>
            <a:endParaRPr lang="es-MX" sz="20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Proceso 2"/>
          <p:cNvSpPr/>
          <p:nvPr/>
        </p:nvSpPr>
        <p:spPr>
          <a:xfrm>
            <a:off x="611560" y="836712"/>
            <a:ext cx="2304256" cy="32403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*Primas</a:t>
            </a:r>
          </a:p>
          <a:p>
            <a:pPr algn="ctr"/>
            <a:r>
              <a:rPr lang="es-MX" dirty="0" smtClean="0"/>
              <a:t>*Reclamaciones</a:t>
            </a:r>
          </a:p>
          <a:p>
            <a:pPr algn="ctr"/>
            <a:r>
              <a:rPr lang="es-MX" dirty="0" smtClean="0"/>
              <a:t>*Pagos</a:t>
            </a:r>
          </a:p>
          <a:p>
            <a:pPr algn="ctr"/>
            <a:r>
              <a:rPr lang="es-MX" dirty="0" smtClean="0"/>
              <a:t>*Recuperaciones </a:t>
            </a:r>
          </a:p>
          <a:p>
            <a:pPr algn="ctr"/>
            <a:r>
              <a:rPr lang="es-MX" dirty="0" smtClean="0"/>
              <a:t>* </a:t>
            </a:r>
            <a:r>
              <a:rPr lang="es-MX" dirty="0"/>
              <a:t>Honorarios</a:t>
            </a:r>
          </a:p>
        </p:txBody>
      </p:sp>
      <p:sp>
        <p:nvSpPr>
          <p:cNvPr id="4" name="Proceso 3"/>
          <p:cNvSpPr/>
          <p:nvPr/>
        </p:nvSpPr>
        <p:spPr>
          <a:xfrm>
            <a:off x="611560" y="4797152"/>
            <a:ext cx="2304256" cy="1368152"/>
          </a:xfrm>
          <a:prstGeom prst="flowChart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anose="020B0502020202020204" pitchFamily="34" charset="0"/>
              </a:rPr>
              <a:t>Usar </a:t>
            </a:r>
            <a:r>
              <a:rPr lang="es-MX" sz="1600" b="1" dirty="0">
                <a:latin typeface="Century Gothic" panose="020B0502020202020204" pitchFamily="34" charset="0"/>
              </a:rPr>
              <a:t>el tipo de cambio mensual </a:t>
            </a:r>
            <a:r>
              <a:rPr lang="es-MX" sz="1600" b="1" dirty="0" smtClean="0">
                <a:latin typeface="Century Gothic" panose="020B0502020202020204" pitchFamily="34" charset="0"/>
              </a:rPr>
              <a:t>reportado en el RR7</a:t>
            </a:r>
          </a:p>
          <a:p>
            <a:pPr algn="ctr"/>
            <a:endParaRPr lang="es-MX" sz="1600" b="1" dirty="0">
              <a:latin typeface="Century Gothic" panose="020B0502020202020204" pitchFamily="34" charset="0"/>
            </a:endParaRPr>
          </a:p>
        </p:txBody>
      </p:sp>
      <p:sp>
        <p:nvSpPr>
          <p:cNvPr id="8" name="Proceso 7"/>
          <p:cNvSpPr/>
          <p:nvPr/>
        </p:nvSpPr>
        <p:spPr>
          <a:xfrm>
            <a:off x="6588224" y="836712"/>
            <a:ext cx="2160240" cy="3240360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*Otros campos Monetarios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3131840" y="836712"/>
            <a:ext cx="3240360" cy="324036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Archivo Plano </a:t>
            </a:r>
            <a:r>
              <a:rPr lang="es-MX" dirty="0" smtClean="0"/>
              <a:t>“</a:t>
            </a:r>
            <a:r>
              <a:rPr lang="es-MX" dirty="0"/>
              <a:t>Movimientos del Ejercicio de Reclamaciones, Pagos y Recuperaciones</a:t>
            </a:r>
            <a:r>
              <a:rPr lang="es-MX" dirty="0" smtClean="0"/>
              <a:t>” 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/>
              <a:t>*Monto Afianzado </a:t>
            </a:r>
            <a:endParaRPr lang="es-MX" dirty="0" smtClean="0"/>
          </a:p>
          <a:p>
            <a:pPr algn="ctr"/>
            <a:r>
              <a:rPr lang="es-MX" dirty="0" smtClean="0"/>
              <a:t>* </a:t>
            </a:r>
            <a:r>
              <a:rPr lang="es-MX" dirty="0"/>
              <a:t>Monto Cedido</a:t>
            </a:r>
          </a:p>
        </p:txBody>
      </p:sp>
      <p:sp>
        <p:nvSpPr>
          <p:cNvPr id="9" name="Proceso 8"/>
          <p:cNvSpPr/>
          <p:nvPr/>
        </p:nvSpPr>
        <p:spPr>
          <a:xfrm>
            <a:off x="3131840" y="4797152"/>
            <a:ext cx="3312368" cy="1368152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itchFamily="34" charset="0"/>
              </a:rPr>
              <a:t>Usar el tipo </a:t>
            </a:r>
            <a:r>
              <a:rPr lang="es-MX" sz="1600" b="1" dirty="0">
                <a:latin typeface="Century Gothic" pitchFamily="34" charset="0"/>
              </a:rPr>
              <a:t>de cambio mensual </a:t>
            </a:r>
            <a:r>
              <a:rPr lang="es-MX" sz="1600" b="1" dirty="0" smtClean="0">
                <a:latin typeface="Century Gothic" pitchFamily="34" charset="0"/>
              </a:rPr>
              <a:t>aplicado en los movimientos de reclamación</a:t>
            </a:r>
            <a:r>
              <a:rPr lang="es-MX" sz="1600" b="1" dirty="0">
                <a:latin typeface="Century Gothic" pitchFamily="34" charset="0"/>
              </a:rPr>
              <a:t>, pagos, recuperación o provisión de fondos</a:t>
            </a:r>
            <a:r>
              <a:rPr lang="es-MX" sz="1600" dirty="0">
                <a:latin typeface="Century Gothic" pitchFamily="34" charset="0"/>
              </a:rPr>
              <a:t>.</a:t>
            </a:r>
            <a:endParaRPr lang="es-MX" sz="1600" dirty="0"/>
          </a:p>
        </p:txBody>
      </p:sp>
      <p:sp>
        <p:nvSpPr>
          <p:cNvPr id="10" name="Proceso 9"/>
          <p:cNvSpPr/>
          <p:nvPr/>
        </p:nvSpPr>
        <p:spPr>
          <a:xfrm>
            <a:off x="6660232" y="4797152"/>
            <a:ext cx="2088232" cy="1368152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latin typeface="Century Gothic" pitchFamily="34" charset="0"/>
              </a:rPr>
              <a:t>Usar el del </a:t>
            </a:r>
            <a:r>
              <a:rPr lang="es-MX" sz="1600" b="1" dirty="0">
                <a:latin typeface="Century Gothic" pitchFamily="34" charset="0"/>
              </a:rPr>
              <a:t>cierre del periodo a </a:t>
            </a:r>
            <a:r>
              <a:rPr lang="es-MX" sz="1600" b="1" dirty="0" smtClean="0">
                <a:latin typeface="Century Gothic" pitchFamily="34" charset="0"/>
              </a:rPr>
              <a:t>reportar</a:t>
            </a:r>
            <a:endParaRPr lang="es-MX" sz="1600" b="1" dirty="0"/>
          </a:p>
        </p:txBody>
      </p:sp>
      <p:sp>
        <p:nvSpPr>
          <p:cNvPr id="12" name="Flecha abajo 11"/>
          <p:cNvSpPr/>
          <p:nvPr/>
        </p:nvSpPr>
        <p:spPr>
          <a:xfrm>
            <a:off x="1619672" y="4077072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>
            <a:off x="4572000" y="4077072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Flecha abajo 13"/>
          <p:cNvSpPr/>
          <p:nvPr/>
        </p:nvSpPr>
        <p:spPr>
          <a:xfrm>
            <a:off x="7596336" y="4077072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17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119675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11560" y="332656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“Responsabilidades” y </a:t>
            </a:r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“Movimientos </a:t>
            </a:r>
            <a:r>
              <a:rPr lang="es-MX" sz="2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del Ejercicio de Reclamaciones, Pagos y </a:t>
            </a:r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Recuperaciones”</a:t>
            </a:r>
            <a:endParaRPr lang="es-MX" sz="22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ceso 2"/>
          <p:cNvSpPr/>
          <p:nvPr/>
        </p:nvSpPr>
        <p:spPr>
          <a:xfrm>
            <a:off x="1475656" y="1484784"/>
            <a:ext cx="1944216" cy="11521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Moneda</a:t>
            </a:r>
          </a:p>
          <a:p>
            <a:pPr algn="ctr"/>
            <a:r>
              <a:rPr lang="es-MX" dirty="0" smtClean="0"/>
              <a:t> =</a:t>
            </a:r>
          </a:p>
          <a:p>
            <a:pPr algn="ctr"/>
            <a:r>
              <a:rPr lang="es-MX" dirty="0" smtClean="0"/>
              <a:t> Extranjera (20)</a:t>
            </a:r>
            <a:endParaRPr lang="es-MX" dirty="0"/>
          </a:p>
        </p:txBody>
      </p:sp>
      <p:sp>
        <p:nvSpPr>
          <p:cNvPr id="8" name="Proceso 7"/>
          <p:cNvSpPr/>
          <p:nvPr/>
        </p:nvSpPr>
        <p:spPr>
          <a:xfrm>
            <a:off x="1547664" y="4077072"/>
            <a:ext cx="1944216" cy="144016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≠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611560" y="3068960"/>
            <a:ext cx="6703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/>
                <a:solidFill>
                  <a:schemeClr val="accent3"/>
                </a:solidFill>
              </a:rPr>
              <a:t>y</a:t>
            </a:r>
            <a:endParaRPr lang="es-ES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" name="Flecha derecha 9"/>
          <p:cNvSpPr/>
          <p:nvPr/>
        </p:nvSpPr>
        <p:spPr>
          <a:xfrm>
            <a:off x="3995936" y="3140968"/>
            <a:ext cx="1512168" cy="7200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  <p:sp>
        <p:nvSpPr>
          <p:cNvPr id="11" name="Proceso 10"/>
          <p:cNvSpPr/>
          <p:nvPr/>
        </p:nvSpPr>
        <p:spPr>
          <a:xfrm>
            <a:off x="6516216" y="1556792"/>
            <a:ext cx="1872208" cy="1512168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Responsabilidad Directa </a:t>
            </a:r>
            <a:r>
              <a:rPr lang="es-MX" dirty="0"/>
              <a:t> </a:t>
            </a:r>
            <a:endParaRPr lang="es-MX" dirty="0" smtClean="0"/>
          </a:p>
          <a:p>
            <a:pPr algn="ctr"/>
            <a:r>
              <a:rPr lang="es-MX" dirty="0" smtClean="0"/>
              <a:t>≠</a:t>
            </a:r>
            <a:endParaRPr lang="es-MX" dirty="0"/>
          </a:p>
          <a:p>
            <a:pPr algn="ctr"/>
            <a:r>
              <a:rPr lang="es-MX" dirty="0" smtClean="0"/>
              <a:t>Monto Afianzado*</a:t>
            </a:r>
            <a:endParaRPr lang="es-MX" dirty="0"/>
          </a:p>
        </p:txBody>
      </p:sp>
      <p:sp>
        <p:nvSpPr>
          <p:cNvPr id="12" name="Rectángulo 11"/>
          <p:cNvSpPr/>
          <p:nvPr/>
        </p:nvSpPr>
        <p:spPr>
          <a:xfrm>
            <a:off x="323528" y="1340768"/>
            <a:ext cx="9220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/>
                <a:solidFill>
                  <a:schemeClr val="accent3"/>
                </a:solidFill>
              </a:rPr>
              <a:t>Si</a:t>
            </a:r>
            <a:endParaRPr lang="es-ES" sz="80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3" name="Proceso 12"/>
          <p:cNvSpPr/>
          <p:nvPr/>
        </p:nvSpPr>
        <p:spPr>
          <a:xfrm>
            <a:off x="6516216" y="3861048"/>
            <a:ext cx="1872208" cy="1512168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Responsabilidad Cedida</a:t>
            </a:r>
          </a:p>
          <a:p>
            <a:pPr algn="ctr"/>
            <a:r>
              <a:rPr lang="es-MX" dirty="0" smtClean="0"/>
              <a:t>≠</a:t>
            </a:r>
            <a:endParaRPr lang="es-MX" dirty="0"/>
          </a:p>
          <a:p>
            <a:pPr algn="ctr"/>
            <a:r>
              <a:rPr lang="es-MX" dirty="0" smtClean="0"/>
              <a:t>Monto Cedido**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07504" y="638132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*   Si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mon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= “20” and mes de Fecha de movimiento &lt;&gt; 12  entonces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respdir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&lt;&gt;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mov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es-MX" sz="1200" b="1" dirty="0" err="1" smtClean="0">
                <a:solidFill>
                  <a:schemeClr val="bg1"/>
                </a:solidFill>
                <a:latin typeface="Century Gothic" pitchFamily="34" charset="0"/>
              </a:rPr>
              <a:t>Montoafz</a:t>
            </a:r>
            <a:endParaRPr lang="es-MX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** Si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mon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= “20” and mes de Fecha de movimiento &lt;&gt; 12  entonces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respced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&lt;&gt;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mov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Montoced</a:t>
            </a:r>
            <a:endParaRPr lang="es-MX" sz="12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0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119675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11560" y="332656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“Responsabilidades” y </a:t>
            </a:r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“Movimientos </a:t>
            </a:r>
            <a:r>
              <a:rPr lang="es-MX" sz="22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del Ejercicio de Reclamaciones, Pagos y </a:t>
            </a:r>
            <a:r>
              <a:rPr lang="es-MX" sz="22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Recuperaciones”</a:t>
            </a:r>
            <a:endParaRPr lang="es-MX" sz="2200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ceso 2"/>
          <p:cNvSpPr/>
          <p:nvPr/>
        </p:nvSpPr>
        <p:spPr>
          <a:xfrm>
            <a:off x="1475656" y="1484784"/>
            <a:ext cx="1944216" cy="1152128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Moneda</a:t>
            </a:r>
          </a:p>
          <a:p>
            <a:pPr algn="ctr"/>
            <a:r>
              <a:rPr lang="es-MX" dirty="0" smtClean="0"/>
              <a:t> =</a:t>
            </a:r>
          </a:p>
          <a:p>
            <a:pPr algn="ctr"/>
            <a:r>
              <a:rPr lang="es-MX" dirty="0" smtClean="0"/>
              <a:t> Extranjera (20)</a:t>
            </a:r>
            <a:endParaRPr lang="es-MX" dirty="0"/>
          </a:p>
        </p:txBody>
      </p:sp>
      <p:sp>
        <p:nvSpPr>
          <p:cNvPr id="8" name="Proceso 7"/>
          <p:cNvSpPr/>
          <p:nvPr/>
        </p:nvSpPr>
        <p:spPr>
          <a:xfrm>
            <a:off x="1547664" y="4077072"/>
            <a:ext cx="1944216" cy="1440160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=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611560" y="3068960"/>
            <a:ext cx="6703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/>
                <a:solidFill>
                  <a:schemeClr val="accent6">
                    <a:lumMod val="75000"/>
                  </a:schemeClr>
                </a:solidFill>
              </a:rPr>
              <a:t>y</a:t>
            </a:r>
            <a:endParaRPr lang="es-ES" sz="8000" b="1" cap="none" spc="0" dirty="0">
              <a:ln/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0" name="Flecha derecha 9"/>
          <p:cNvSpPr/>
          <p:nvPr/>
        </p:nvSpPr>
        <p:spPr>
          <a:xfrm>
            <a:off x="3995936" y="3140968"/>
            <a:ext cx="1512168" cy="72008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  <p:sp>
        <p:nvSpPr>
          <p:cNvPr id="11" name="Proceso 10"/>
          <p:cNvSpPr/>
          <p:nvPr/>
        </p:nvSpPr>
        <p:spPr>
          <a:xfrm>
            <a:off x="6516216" y="1556792"/>
            <a:ext cx="1872208" cy="151216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Responsabilidad Directa </a:t>
            </a:r>
            <a:r>
              <a:rPr lang="es-MX" dirty="0"/>
              <a:t> </a:t>
            </a:r>
            <a:endParaRPr lang="es-MX" dirty="0" smtClean="0"/>
          </a:p>
          <a:p>
            <a:pPr algn="ctr"/>
            <a:r>
              <a:rPr lang="es-MX" dirty="0"/>
              <a:t>=</a:t>
            </a:r>
          </a:p>
          <a:p>
            <a:pPr algn="ctr"/>
            <a:r>
              <a:rPr lang="es-MX" dirty="0" smtClean="0"/>
              <a:t>Monto Afianzado*</a:t>
            </a:r>
            <a:endParaRPr lang="es-MX" dirty="0"/>
          </a:p>
        </p:txBody>
      </p:sp>
      <p:sp>
        <p:nvSpPr>
          <p:cNvPr id="12" name="Rectángulo 11"/>
          <p:cNvSpPr/>
          <p:nvPr/>
        </p:nvSpPr>
        <p:spPr>
          <a:xfrm>
            <a:off x="323528" y="1340768"/>
            <a:ext cx="92204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/>
                <a:solidFill>
                  <a:schemeClr val="accent6">
                    <a:lumMod val="75000"/>
                  </a:schemeClr>
                </a:solidFill>
              </a:rPr>
              <a:t>Si</a:t>
            </a:r>
            <a:endParaRPr lang="es-ES" sz="8000" b="1" cap="none" spc="0" dirty="0">
              <a:ln/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13" name="Proceso 12"/>
          <p:cNvSpPr/>
          <p:nvPr/>
        </p:nvSpPr>
        <p:spPr>
          <a:xfrm>
            <a:off x="6516216" y="3861048"/>
            <a:ext cx="1872208" cy="151216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Responsabilidad Cedida</a:t>
            </a:r>
          </a:p>
          <a:p>
            <a:pPr algn="ctr"/>
            <a:r>
              <a:rPr lang="es-MX" dirty="0"/>
              <a:t>=</a:t>
            </a:r>
          </a:p>
          <a:p>
            <a:pPr algn="ctr"/>
            <a:r>
              <a:rPr lang="es-MX" dirty="0" smtClean="0"/>
              <a:t>Monto Cedido**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07504" y="638132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*   Si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mon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= “20” and mes de Fecha de movimiento =</a:t>
            </a:r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12  entonces </a:t>
            </a:r>
            <a:r>
              <a:rPr lang="es-MX" sz="1200" b="1" dirty="0" err="1" smtClean="0">
                <a:solidFill>
                  <a:schemeClr val="bg1"/>
                </a:solidFill>
                <a:latin typeface="Century Gothic" pitchFamily="34" charset="0"/>
              </a:rPr>
              <a:t>respdir</a:t>
            </a:r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 = 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mov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es-MX" sz="1200" b="1" dirty="0" err="1" smtClean="0">
                <a:solidFill>
                  <a:schemeClr val="bg1"/>
                </a:solidFill>
                <a:latin typeface="Century Gothic" pitchFamily="34" charset="0"/>
              </a:rPr>
              <a:t>montoafz</a:t>
            </a:r>
            <a:endParaRPr lang="es-MX" sz="1200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** Si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mon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= “20” and mes de Fecha de movimiento =</a:t>
            </a:r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12  entonces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respced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200" b="1" dirty="0" smtClean="0">
                <a:solidFill>
                  <a:schemeClr val="bg1"/>
                </a:solidFill>
                <a:latin typeface="Century Gothic" pitchFamily="34" charset="0"/>
              </a:rPr>
              <a:t>= </a:t>
            </a:r>
            <a:r>
              <a:rPr lang="es-MX" sz="1200" b="1" dirty="0" err="1">
                <a:solidFill>
                  <a:schemeClr val="bg1"/>
                </a:solidFill>
                <a:latin typeface="Century Gothic" pitchFamily="34" charset="0"/>
              </a:rPr>
              <a:t>mov</a:t>
            </a:r>
            <a:r>
              <a:rPr lang="es-MX" sz="1200" b="1" dirty="0">
                <a:solidFill>
                  <a:schemeClr val="bg1"/>
                </a:solidFill>
                <a:latin typeface="Century Gothic" pitchFamily="34" charset="0"/>
              </a:rPr>
              <a:t>. </a:t>
            </a:r>
            <a:r>
              <a:rPr lang="es-MX" sz="1200" b="1" dirty="0" err="1" smtClean="0">
                <a:solidFill>
                  <a:schemeClr val="bg1"/>
                </a:solidFill>
                <a:latin typeface="Century Gothic" pitchFamily="34" charset="0"/>
              </a:rPr>
              <a:t>montoced</a:t>
            </a:r>
            <a:endParaRPr lang="es-MX" sz="1200" b="1" dirty="0">
              <a:solidFill>
                <a:schemeClr val="bg1"/>
              </a:solidFill>
              <a:latin typeface="Century Gothic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s-MX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5733256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es-MX" sz="1200" b="1" dirty="0">
                <a:solidFill>
                  <a:srgbClr val="FF0000"/>
                </a:solidFill>
                <a:latin typeface="Century Gothic" pitchFamily="34" charset="0"/>
              </a:rPr>
              <a:t>Nota: </a:t>
            </a:r>
            <a:r>
              <a:rPr lang="es-MX" sz="1200" dirty="0">
                <a:solidFill>
                  <a:srgbClr val="FF0000"/>
                </a:solidFill>
                <a:latin typeface="Century Gothic" pitchFamily="34" charset="0"/>
              </a:rPr>
              <a:t>Para el monto afianzado y monto afianzado cedido para el mes de diciembre se debe utilizar el tipo de cambio del cierre del año</a:t>
            </a:r>
          </a:p>
        </p:txBody>
      </p:sp>
    </p:spTree>
    <p:extLst>
      <p:ext uri="{BB962C8B-B14F-4D97-AF65-F5344CB8AC3E}">
        <p14:creationId xmlns:p14="http://schemas.microsoft.com/office/powerpoint/2010/main" val="98143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611560" y="980728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23528" y="116632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</a:t>
            </a:r>
            <a:r>
              <a:rPr lang="es-MX" sz="2000" dirty="0" smtClean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Movimientos del Ejercicio de Reclamaciones, Pagos y Recuperaciones”</a:t>
            </a:r>
          </a:p>
        </p:txBody>
      </p:sp>
      <p:cxnSp>
        <p:nvCxnSpPr>
          <p:cNvPr id="6" name="Conector recto 5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ceso 2"/>
          <p:cNvSpPr/>
          <p:nvPr/>
        </p:nvSpPr>
        <p:spPr>
          <a:xfrm>
            <a:off x="179512" y="1196752"/>
            <a:ext cx="2448272" cy="4392488"/>
          </a:xfrm>
          <a:prstGeom prst="flowChartProces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 smtClean="0"/>
              <a:t>Para: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Monto Pagado</a:t>
            </a:r>
          </a:p>
          <a:p>
            <a:pPr algn="ctr"/>
            <a:r>
              <a:rPr lang="es-MX" dirty="0" smtClean="0"/>
              <a:t>Monto Recuperado</a:t>
            </a:r>
          </a:p>
          <a:p>
            <a:pPr algn="ctr"/>
            <a:r>
              <a:rPr lang="es-MX" dirty="0" smtClean="0"/>
              <a:t>Monto  Improcedentes </a:t>
            </a:r>
            <a:endParaRPr lang="es-MX" dirty="0"/>
          </a:p>
          <a:p>
            <a:pPr algn="ctr"/>
            <a:endParaRPr lang="es-MX" dirty="0" smtClean="0"/>
          </a:p>
          <a:p>
            <a:pPr algn="ctr"/>
            <a:r>
              <a:rPr lang="es-MX" dirty="0" smtClean="0"/>
              <a:t>SI</a:t>
            </a:r>
          </a:p>
          <a:p>
            <a:pPr algn="ctr"/>
            <a:endParaRPr lang="es-MX" dirty="0" smtClean="0"/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Moneda</a:t>
            </a:r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 =</a:t>
            </a:r>
          </a:p>
          <a:p>
            <a:pPr algn="ctr"/>
            <a:r>
              <a:rPr lang="es-MX" dirty="0" smtClean="0">
                <a:solidFill>
                  <a:srgbClr val="92D050"/>
                </a:solidFill>
              </a:rPr>
              <a:t> Extranjera (20)</a:t>
            </a:r>
            <a:endParaRPr lang="es-MX" dirty="0">
              <a:solidFill>
                <a:srgbClr val="92D050"/>
              </a:solidFill>
            </a:endParaRPr>
          </a:p>
        </p:txBody>
      </p:sp>
      <p:sp>
        <p:nvSpPr>
          <p:cNvPr id="8" name="Proceso 7"/>
          <p:cNvSpPr/>
          <p:nvPr/>
        </p:nvSpPr>
        <p:spPr>
          <a:xfrm>
            <a:off x="3203848" y="3861048"/>
            <a:ext cx="1944216" cy="1512168"/>
          </a:xfrm>
          <a:prstGeom prst="flowChartProces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≠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10" name="Flecha derecha 9"/>
          <p:cNvSpPr/>
          <p:nvPr/>
        </p:nvSpPr>
        <p:spPr>
          <a:xfrm>
            <a:off x="5220072" y="1916832"/>
            <a:ext cx="1368152" cy="72008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  <p:sp>
        <p:nvSpPr>
          <p:cNvPr id="11" name="Proceso 10"/>
          <p:cNvSpPr/>
          <p:nvPr/>
        </p:nvSpPr>
        <p:spPr>
          <a:xfrm>
            <a:off x="6732240" y="1340768"/>
            <a:ext cx="2088232" cy="1512168"/>
          </a:xfrm>
          <a:prstGeom prst="flowChartProces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Monto Pagado = </a:t>
            </a:r>
            <a:endParaRPr lang="es-MX" b="1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Monto Pagado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600" b="1" dirty="0" smtClean="0">
                <a:solidFill>
                  <a:schemeClr val="bg1"/>
                </a:solidFill>
                <a:latin typeface="Century Gothic" pitchFamily="34" charset="0"/>
              </a:rPr>
              <a:t>( reportado en </a:t>
            </a:r>
            <a:r>
              <a:rPr lang="es-MX" sz="1600" b="1" dirty="0">
                <a:solidFill>
                  <a:schemeClr val="bg1"/>
                </a:solidFill>
                <a:latin typeface="Century Gothic" pitchFamily="34" charset="0"/>
              </a:rPr>
              <a:t>las cuentas de </a:t>
            </a:r>
            <a:r>
              <a:rPr lang="es-MX" sz="1600" b="1" dirty="0" smtClean="0">
                <a:solidFill>
                  <a:schemeClr val="bg1"/>
                </a:solidFill>
                <a:latin typeface="Century Gothic" pitchFamily="34" charset="0"/>
              </a:rPr>
              <a:t>orden)</a:t>
            </a:r>
            <a:endParaRPr lang="es-MX" sz="16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3" name="Proceso 12"/>
          <p:cNvSpPr/>
          <p:nvPr/>
        </p:nvSpPr>
        <p:spPr>
          <a:xfrm>
            <a:off x="6732240" y="3789040"/>
            <a:ext cx="2160240" cy="1512168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Monto </a:t>
            </a:r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Pagado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dirty="0" smtClean="0"/>
              <a:t> </a:t>
            </a:r>
            <a:r>
              <a:rPr lang="es-MX" dirty="0"/>
              <a:t>≠</a:t>
            </a:r>
          </a:p>
          <a:p>
            <a:pPr algn="ctr"/>
            <a:r>
              <a:rPr lang="es-MX" b="1" dirty="0" smtClean="0">
                <a:solidFill>
                  <a:schemeClr val="bg1"/>
                </a:solidFill>
                <a:latin typeface="Century Gothic" pitchFamily="34" charset="0"/>
              </a:rPr>
              <a:t>Monto </a:t>
            </a:r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Pagado</a:t>
            </a:r>
          </a:p>
          <a:p>
            <a:pPr algn="ctr"/>
            <a:r>
              <a:rPr lang="es-MX" b="1" dirty="0">
                <a:solidFill>
                  <a:schemeClr val="bg1"/>
                </a:solidFill>
                <a:latin typeface="Century Gothic" pitchFamily="34" charset="0"/>
              </a:rPr>
              <a:t> </a:t>
            </a:r>
            <a:r>
              <a:rPr lang="es-MX" sz="1600" b="1" dirty="0">
                <a:solidFill>
                  <a:schemeClr val="bg1"/>
                </a:solidFill>
                <a:latin typeface="Century Gothic" pitchFamily="34" charset="0"/>
              </a:rPr>
              <a:t>( reportado en las cuentas de orden)</a:t>
            </a:r>
          </a:p>
        </p:txBody>
      </p:sp>
      <p:sp>
        <p:nvSpPr>
          <p:cNvPr id="15" name="Proceso 14"/>
          <p:cNvSpPr/>
          <p:nvPr/>
        </p:nvSpPr>
        <p:spPr>
          <a:xfrm>
            <a:off x="3131840" y="1556792"/>
            <a:ext cx="1944216" cy="144016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Fecha de Movimiento</a:t>
            </a:r>
          </a:p>
          <a:p>
            <a:pPr algn="ctr"/>
            <a:r>
              <a:rPr lang="es-MX" dirty="0" smtClean="0"/>
              <a:t> =</a:t>
            </a:r>
          </a:p>
          <a:p>
            <a:pPr algn="ctr"/>
            <a:r>
              <a:rPr lang="es-MX" dirty="0" smtClean="0"/>
              <a:t> Diciembre</a:t>
            </a:r>
            <a:endParaRPr lang="es-MX" dirty="0"/>
          </a:p>
        </p:txBody>
      </p:sp>
      <p:sp>
        <p:nvSpPr>
          <p:cNvPr id="17" name="Más 16"/>
          <p:cNvSpPr/>
          <p:nvPr/>
        </p:nvSpPr>
        <p:spPr>
          <a:xfrm>
            <a:off x="2627784" y="2060848"/>
            <a:ext cx="432048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Más 19"/>
          <p:cNvSpPr/>
          <p:nvPr/>
        </p:nvSpPr>
        <p:spPr>
          <a:xfrm>
            <a:off x="2699792" y="4293096"/>
            <a:ext cx="360040" cy="432048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Flecha derecha 20"/>
          <p:cNvSpPr/>
          <p:nvPr/>
        </p:nvSpPr>
        <p:spPr>
          <a:xfrm>
            <a:off x="5220072" y="4293096"/>
            <a:ext cx="1368152" cy="72008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ENTONCES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720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467544" y="13927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“Movimientos del Ejercicio de Reclamaciones, Pagos y Recuperaciones”</a:t>
            </a:r>
          </a:p>
        </p:txBody>
      </p:sp>
      <p:sp>
        <p:nvSpPr>
          <p:cNvPr id="2" name="Proceso 1"/>
          <p:cNvSpPr/>
          <p:nvPr/>
        </p:nvSpPr>
        <p:spPr>
          <a:xfrm>
            <a:off x="467544" y="2924944"/>
            <a:ext cx="1944216" cy="295232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dirty="0" smtClean="0"/>
              <a:t>=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6444208" y="3068960"/>
            <a:ext cx="1944216" cy="280831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al menos un registro con Tipo de Movimiento = 1 (Reclamaciones Recibidas)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>
            <a:off x="1763688" y="1412776"/>
            <a:ext cx="5760640" cy="2160240"/>
          </a:xfrm>
          <a:prstGeom prst="curved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5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11560" y="4365104"/>
            <a:ext cx="79208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539552" y="836712"/>
            <a:ext cx="79208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395536" y="19038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Validaciones “Movimientos del Ejercicio de Reclamaciones, Pagos y Recuperaciones”</a:t>
            </a:r>
          </a:p>
        </p:txBody>
      </p:sp>
      <p:sp>
        <p:nvSpPr>
          <p:cNvPr id="2" name="Proceso 1"/>
          <p:cNvSpPr/>
          <p:nvPr/>
        </p:nvSpPr>
        <p:spPr>
          <a:xfrm>
            <a:off x="467544" y="1340768"/>
            <a:ext cx="1944216" cy="151216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Año de Emisión </a:t>
            </a:r>
          </a:p>
          <a:p>
            <a:pPr algn="ctr"/>
            <a:r>
              <a:rPr lang="es-MX" sz="2400" dirty="0" smtClean="0"/>
              <a:t>≠</a:t>
            </a:r>
          </a:p>
          <a:p>
            <a:pPr algn="ctr"/>
            <a:r>
              <a:rPr lang="es-MX" dirty="0" smtClean="0"/>
              <a:t>Año de Reporte</a:t>
            </a:r>
            <a:endParaRPr lang="es-MX" dirty="0"/>
          </a:p>
        </p:txBody>
      </p:sp>
      <p:sp>
        <p:nvSpPr>
          <p:cNvPr id="6" name="Proceso 5"/>
          <p:cNvSpPr/>
          <p:nvPr/>
        </p:nvSpPr>
        <p:spPr>
          <a:xfrm>
            <a:off x="5508104" y="3068960"/>
            <a:ext cx="3168352" cy="252028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al menos un registro con Tipo de Movimiento = 1 (Reclamaciones recibidas) en el ejercicio actual o anteriores</a:t>
            </a:r>
            <a:endParaRPr lang="es-MX" dirty="0"/>
          </a:p>
        </p:txBody>
      </p:sp>
      <p:sp>
        <p:nvSpPr>
          <p:cNvPr id="3" name="Flecha curvada hacia abajo 2"/>
          <p:cNvSpPr/>
          <p:nvPr/>
        </p:nvSpPr>
        <p:spPr>
          <a:xfrm rot="332306">
            <a:off x="2516585" y="1111381"/>
            <a:ext cx="4406731" cy="2254243"/>
          </a:xfrm>
          <a:prstGeom prst="curved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" name="Proceso 3"/>
          <p:cNvSpPr/>
          <p:nvPr/>
        </p:nvSpPr>
        <p:spPr>
          <a:xfrm>
            <a:off x="467544" y="3789040"/>
            <a:ext cx="2016224" cy="151216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Existe un Tipo de</a:t>
            </a:r>
          </a:p>
          <a:p>
            <a:pPr algn="ctr"/>
            <a:r>
              <a:rPr lang="es-MX" dirty="0" smtClean="0"/>
              <a:t>Movimiento</a:t>
            </a:r>
          </a:p>
          <a:p>
            <a:pPr algn="ctr"/>
            <a:r>
              <a:rPr lang="es-MX" dirty="0" smtClean="0"/>
              <a:t>≠</a:t>
            </a:r>
            <a:endParaRPr lang="es-MX" dirty="0"/>
          </a:p>
          <a:p>
            <a:pPr algn="ctr"/>
            <a:r>
              <a:rPr lang="es-MX" dirty="0" smtClean="0"/>
              <a:t>1</a:t>
            </a:r>
            <a:endParaRPr lang="es-MX" dirty="0"/>
          </a:p>
        </p:txBody>
      </p:sp>
      <p:sp>
        <p:nvSpPr>
          <p:cNvPr id="7" name="Más 6"/>
          <p:cNvSpPr/>
          <p:nvPr/>
        </p:nvSpPr>
        <p:spPr>
          <a:xfrm>
            <a:off x="1187624" y="3068960"/>
            <a:ext cx="576064" cy="504056"/>
          </a:xfrm>
          <a:prstGeom prst="mathPl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Rectángulo 9"/>
          <p:cNvSpPr/>
          <p:nvPr/>
        </p:nvSpPr>
        <p:spPr>
          <a:xfrm>
            <a:off x="467544" y="5733256"/>
            <a:ext cx="82809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es-MX" sz="1200" b="1" dirty="0">
                <a:solidFill>
                  <a:srgbClr val="FF0000"/>
                </a:solidFill>
                <a:latin typeface="Century Gothic" pitchFamily="34" charset="0"/>
              </a:rPr>
              <a:t>Nota: </a:t>
            </a:r>
            <a:r>
              <a:rPr lang="es-MX" sz="1200" dirty="0" smtClean="0">
                <a:solidFill>
                  <a:srgbClr val="FF0000"/>
                </a:solidFill>
                <a:latin typeface="Century Gothic" pitchFamily="34" charset="0"/>
              </a:rPr>
              <a:t>Esta validación se realizará a partir de la entrega de información del ejercicio 2018</a:t>
            </a:r>
            <a:endParaRPr lang="es-MX" sz="1200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004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2018-01-19T06:00:00+00:00</Fecha>
    <Ejercicio xmlns="8a1bad36-d8b0-4cfa-9462-7c748c5ba06c">2017: Fianzas (CUSF)</Ejercicio>
    <Orden xmlns="8a1bad36-d8b0-4cfa-9462-7c748c5ba06c">A1</Orden>
    <_dlc_DocId xmlns="fbb82a6a-a961-4754-99c6-5e8b59674839">ZUWP26PT267V-208-329</_dlc_DocId>
    <_dlc_DocIdUrl xmlns="fbb82a6a-a961-4754-99c6-5e8b59674839">
      <Url>https://www.cnsf.gob.mx/Sistemas/_layouts/15/DocIdRedir.aspx?ID=ZUWP26PT267V-208-329</Url>
      <Description>ZUWP26PT267V-208-329</Description>
    </_dlc_DocIdUrl>
  </documentManagement>
</p:properties>
</file>

<file path=customXml/itemProps1.xml><?xml version="1.0" encoding="utf-8"?>
<ds:datastoreItem xmlns:ds="http://schemas.openxmlformats.org/officeDocument/2006/customXml" ds:itemID="{FA75E58C-16EC-40C6-ACD3-BE0BB8F98007}"/>
</file>

<file path=customXml/itemProps2.xml><?xml version="1.0" encoding="utf-8"?>
<ds:datastoreItem xmlns:ds="http://schemas.openxmlformats.org/officeDocument/2006/customXml" ds:itemID="{CF5C3D0F-5AD5-48FF-88E3-27B2F8634876}"/>
</file>

<file path=customXml/itemProps3.xml><?xml version="1.0" encoding="utf-8"?>
<ds:datastoreItem xmlns:ds="http://schemas.openxmlformats.org/officeDocument/2006/customXml" ds:itemID="{921849A0-DBB1-455F-808D-0FDEECB3FA68}"/>
</file>

<file path=customXml/itemProps4.xml><?xml version="1.0" encoding="utf-8"?>
<ds:datastoreItem xmlns:ds="http://schemas.openxmlformats.org/officeDocument/2006/customXml" ds:itemID="{42CCC3B5-593E-4A3A-A15D-C53D02328912}"/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2047</TotalTime>
  <Words>883</Words>
  <Application>Microsoft Office PowerPoint</Application>
  <PresentationFormat>Presentación en pantalla (4:3)</PresentationFormat>
  <Paragraphs>189</Paragraphs>
  <Slides>15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Fianzas (ene 2018)</dc:title>
  <dc:creator>JESSICA GARIBAY MURGUIA</dc:creator>
  <cp:lastModifiedBy>RICARDO HUMBERTO SEVILLA AGUILAR</cp:lastModifiedBy>
  <cp:revision>334</cp:revision>
  <dcterms:created xsi:type="dcterms:W3CDTF">2015-12-02T22:32:32Z</dcterms:created>
  <dcterms:modified xsi:type="dcterms:W3CDTF">2018-01-19T18:10:49Z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f531e604-790c-4f59-8236-3a89d584fd3f</vt:lpwstr>
  </property>
</Properties>
</file>